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89792" y="0"/>
            <a:ext cx="9617166" cy="3729649"/>
          </a:xfrm>
          <a:custGeom>
            <a:avLst/>
            <a:gdLst/>
            <a:ahLst/>
            <a:cxnLst/>
            <a:rect r="r" b="b" t="t" l="l"/>
            <a:pathLst>
              <a:path h="3729649" w="9617166">
                <a:moveTo>
                  <a:pt x="0" y="0"/>
                </a:moveTo>
                <a:lnTo>
                  <a:pt x="9617166" y="0"/>
                </a:lnTo>
                <a:lnTo>
                  <a:pt x="9617166" y="3729649"/>
                </a:lnTo>
                <a:lnTo>
                  <a:pt x="0" y="3729649"/>
                </a:lnTo>
                <a:lnTo>
                  <a:pt x="0" y="0"/>
                </a:lnTo>
                <a:close/>
              </a:path>
            </a:pathLst>
          </a:custGeom>
          <a:blipFill>
            <a:blip r:embed="rId4"/>
            <a:stretch>
              <a:fillRect l="0" t="0" r="0" b="0"/>
            </a:stretch>
          </a:blipFill>
        </p:spPr>
      </p:sp>
      <p:sp>
        <p:nvSpPr>
          <p:cNvPr name="TextBox 8" id="8"/>
          <p:cNvSpPr txBox="true"/>
          <p:nvPr/>
        </p:nvSpPr>
        <p:spPr>
          <a:xfrm rot="0">
            <a:off x="8493037" y="7964740"/>
            <a:ext cx="7913921" cy="2322260"/>
          </a:xfrm>
          <a:prstGeom prst="rect">
            <a:avLst/>
          </a:prstGeom>
        </p:spPr>
        <p:txBody>
          <a:bodyPr anchor="t" rtlCol="false" tIns="0" lIns="0" bIns="0" rIns="0">
            <a:spAutoFit/>
          </a:bodyPr>
          <a:lstStyle/>
          <a:p>
            <a:pPr>
              <a:lnSpc>
                <a:spcPts val="3727"/>
              </a:lnSpc>
            </a:pPr>
            <a:r>
              <a:rPr lang="en-US" sz="3030">
                <a:solidFill>
                  <a:srgbClr val="56AEFF"/>
                </a:solidFill>
                <a:latin typeface="DM Sans Italics"/>
              </a:rPr>
              <a:t>Presented by: Aditya Sanjay Thite(M22AI1001), Dr. Amit Kr. Pandey(M22AI1002),  Rohan Kumar(M22AI1009)</a:t>
            </a:r>
          </a:p>
          <a:p>
            <a:pPr algn="l" marL="0" indent="0" lvl="0">
              <a:lnSpc>
                <a:spcPts val="3727"/>
              </a:lnSpc>
              <a:spcBef>
                <a:spcPct val="0"/>
              </a:spcBef>
            </a:pPr>
          </a:p>
        </p:txBody>
      </p:sp>
      <p:sp>
        <p:nvSpPr>
          <p:cNvPr name="TextBox 9" id="9"/>
          <p:cNvSpPr txBox="true"/>
          <p:nvPr/>
        </p:nvSpPr>
        <p:spPr>
          <a:xfrm rot="0">
            <a:off x="1216132" y="3720124"/>
            <a:ext cx="9635210" cy="1739917"/>
          </a:xfrm>
          <a:prstGeom prst="rect">
            <a:avLst/>
          </a:prstGeom>
        </p:spPr>
        <p:txBody>
          <a:bodyPr anchor="t" rtlCol="false" tIns="0" lIns="0" bIns="0" rIns="0">
            <a:spAutoFit/>
          </a:bodyPr>
          <a:lstStyle/>
          <a:p>
            <a:pPr>
              <a:lnSpc>
                <a:spcPts val="6767"/>
              </a:lnSpc>
            </a:pPr>
            <a:r>
              <a:rPr lang="en-US" sz="5639">
                <a:solidFill>
                  <a:srgbClr val="FFFBFB"/>
                </a:solidFill>
                <a:latin typeface="Now Bold"/>
              </a:rPr>
              <a:t>SIGNATURE IDENTIFICATION</a:t>
            </a:r>
          </a:p>
        </p:txBody>
      </p:sp>
      <p:sp>
        <p:nvSpPr>
          <p:cNvPr name="TextBox 10" id="10"/>
          <p:cNvSpPr txBox="true"/>
          <p:nvPr/>
        </p:nvSpPr>
        <p:spPr>
          <a:xfrm rot="0">
            <a:off x="1028700" y="6095253"/>
            <a:ext cx="10010073" cy="1209186"/>
          </a:xfrm>
          <a:prstGeom prst="rect">
            <a:avLst/>
          </a:prstGeom>
        </p:spPr>
        <p:txBody>
          <a:bodyPr anchor="t" rtlCol="false" tIns="0" lIns="0" bIns="0" rIns="0">
            <a:spAutoFit/>
          </a:bodyPr>
          <a:lstStyle/>
          <a:p>
            <a:pPr>
              <a:lnSpc>
                <a:spcPts val="9439"/>
              </a:lnSpc>
            </a:pPr>
            <a:r>
              <a:rPr lang="en-US" sz="7865">
                <a:solidFill>
                  <a:srgbClr val="56AEFF"/>
                </a:solidFill>
                <a:latin typeface="Now Bold"/>
              </a:rPr>
              <a:t>COMPUTER VISION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27040" y="-2160348"/>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FFFFFF"/>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0" y="2661298"/>
            <a:ext cx="18069122" cy="7069197"/>
          </a:xfrm>
          <a:prstGeom prst="rect">
            <a:avLst/>
          </a:prstGeom>
        </p:spPr>
        <p:txBody>
          <a:bodyPr anchor="t" rtlCol="false" tIns="0" lIns="0" bIns="0" rIns="0">
            <a:spAutoFit/>
          </a:bodyPr>
          <a:lstStyle/>
          <a:p>
            <a:pPr algn="just" marL="588242" indent="-294121" lvl="1">
              <a:lnSpc>
                <a:spcPts val="3759"/>
              </a:lnSpc>
              <a:buFont typeface="Arial"/>
              <a:buChar char="•"/>
            </a:pPr>
            <a:r>
              <a:rPr lang="en-US" sz="2724">
                <a:solidFill>
                  <a:srgbClr val="FFFFFF"/>
                </a:solidFill>
                <a:latin typeface="Montserrat Bold"/>
              </a:rPr>
              <a:t>Signature is a crucial tool for individual identification, particularly in banking where withdrawal of money depends on it.</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Signature verification is a common biometric technique used for personal identification.</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In commercial scenarios like check payments, signature verification relies on human examination of known samples.</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 Imperfect systems in banks for checking signature authenticity can lead to fraud.</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Instances of fraud signatures in banks are on the rise.</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The project aims to identify real or fake signatures, implementing offline verification using geometric measures.</a:t>
            </a:r>
          </a:p>
          <a:p>
            <a:pPr algn="just">
              <a:lnSpc>
                <a:spcPts val="3759"/>
              </a:lnSpc>
            </a:pPr>
            <a:r>
              <a:rPr lang="en-US" sz="2724">
                <a:solidFill>
                  <a:srgbClr val="FFFFFF"/>
                </a:solidFill>
                <a:latin typeface="Montserrat Bold"/>
              </a:rPr>
              <a:t>.</a:t>
            </a:r>
          </a:p>
        </p:txBody>
      </p:sp>
      <p:sp>
        <p:nvSpPr>
          <p:cNvPr name="TextBox 6" id="6"/>
          <p:cNvSpPr txBox="true"/>
          <p:nvPr/>
        </p:nvSpPr>
        <p:spPr>
          <a:xfrm rot="0">
            <a:off x="610239" y="661212"/>
            <a:ext cx="17458883" cy="744502"/>
          </a:xfrm>
          <a:prstGeom prst="rect">
            <a:avLst/>
          </a:prstGeom>
        </p:spPr>
        <p:txBody>
          <a:bodyPr anchor="t" rtlCol="false" tIns="0" lIns="0" bIns="0" rIns="0">
            <a:spAutoFit/>
          </a:bodyPr>
          <a:lstStyle/>
          <a:p>
            <a:pPr algn="ctr" marL="0" indent="0" lvl="0">
              <a:lnSpc>
                <a:spcPts val="5957"/>
              </a:lnSpc>
              <a:spcBef>
                <a:spcPct val="0"/>
              </a:spcBef>
            </a:pPr>
            <a:r>
              <a:rPr lang="en-US" sz="4964">
                <a:solidFill>
                  <a:srgbClr val="01204C"/>
                </a:solidFill>
                <a:latin typeface="Montserrat Bold"/>
              </a:rPr>
              <a:t>ABSTRACT OF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243" y="2833765"/>
            <a:ext cx="18162927" cy="5652425"/>
          </a:xfrm>
          <a:prstGeom prst="rect">
            <a:avLst/>
          </a:prstGeom>
        </p:spPr>
        <p:txBody>
          <a:bodyPr anchor="t" rtlCol="false" tIns="0" lIns="0" bIns="0" rIns="0">
            <a:spAutoFit/>
          </a:bodyPr>
          <a:lstStyle/>
          <a:p>
            <a:pPr algn="just" marL="588242" indent="-294121" lvl="1">
              <a:lnSpc>
                <a:spcPts val="3759"/>
              </a:lnSpc>
              <a:buFont typeface="Arial"/>
              <a:buChar char="•"/>
            </a:pPr>
            <a:r>
              <a:rPr lang="en-US" sz="2724">
                <a:solidFill>
                  <a:srgbClr val="FFFFFF"/>
                </a:solidFill>
                <a:latin typeface="Montserrat Bold"/>
              </a:rPr>
              <a:t> Objective: Develop an offline signature verification system to distinguish original from fake signatures.</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Training: System trains on an authorized signature database to create a reference signature.</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Verification Parameters: Uses parameters like Euclidean Distance to compare claimed and examined signatures.</a:t>
            </a:r>
          </a:p>
          <a:p>
            <a:pPr algn="just">
              <a:lnSpc>
                <a:spcPts val="3759"/>
              </a:lnSpc>
            </a:pPr>
          </a:p>
          <a:p>
            <a:pPr algn="just" marL="588242" indent="-294121" lvl="1">
              <a:lnSpc>
                <a:spcPts val="3759"/>
              </a:lnSpc>
              <a:buFont typeface="Arial"/>
              <a:buChar char="•"/>
            </a:pPr>
            <a:r>
              <a:rPr lang="en-US" sz="2724">
                <a:solidFill>
                  <a:srgbClr val="FFFFFF"/>
                </a:solidFill>
                <a:latin typeface="Montserrat Bold"/>
              </a:rPr>
              <a:t>Forgery Detection: Identifies a signature as fake if the parameter difference exceeds a set threshold.</a:t>
            </a:r>
          </a:p>
          <a:p>
            <a:pPr algn="just">
              <a:lnSpc>
                <a:spcPts val="3759"/>
              </a:lnSpc>
            </a:pPr>
          </a:p>
          <a:p>
            <a:pPr algn="just">
              <a:lnSpc>
                <a:spcPts val="3759"/>
              </a:lnSpc>
            </a:pPr>
            <a:r>
              <a:rPr lang="en-US" sz="2724">
                <a:solidFill>
                  <a:srgbClr val="FFFFFF"/>
                </a:solidFill>
                <a:latin typeface="Montserrat Bold"/>
              </a:rPr>
              <a:t>.</a:t>
            </a:r>
          </a:p>
        </p:txBody>
      </p:sp>
      <p:sp>
        <p:nvSpPr>
          <p:cNvPr name="TextBox 3" id="3"/>
          <p:cNvSpPr txBox="true"/>
          <p:nvPr/>
        </p:nvSpPr>
        <p:spPr>
          <a:xfrm rot="0">
            <a:off x="5261521" y="159703"/>
            <a:ext cx="613901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ABSTRACT</a:t>
            </a:r>
          </a:p>
        </p:txBody>
      </p:sp>
      <p:grpSp>
        <p:nvGrpSpPr>
          <p:cNvPr name="Group 4" id="4"/>
          <p:cNvGrpSpPr/>
          <p:nvPr/>
        </p:nvGrpSpPr>
        <p:grpSpPr>
          <a:xfrm rot="0">
            <a:off x="-527040" y="-2160348"/>
            <a:ext cx="19210521" cy="4453378"/>
            <a:chOff x="0" y="0"/>
            <a:chExt cx="5059561" cy="1172906"/>
          </a:xfrm>
        </p:grpSpPr>
        <p:sp>
          <p:nvSpPr>
            <p:cNvPr name="Freeform 5" id="5"/>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FFFFFF"/>
            </a:solidFill>
            <a:ln w="38100" cap="sq">
              <a:solidFill>
                <a:srgbClr val="56AEFF"/>
              </a:solidFill>
              <a:prstDash val="solid"/>
              <a:miter/>
            </a:ln>
          </p:spPr>
        </p:sp>
        <p:sp>
          <p:nvSpPr>
            <p:cNvPr name="TextBox 6" id="6"/>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1599507" y="661212"/>
            <a:ext cx="17458883" cy="744502"/>
          </a:xfrm>
          <a:prstGeom prst="rect">
            <a:avLst/>
          </a:prstGeom>
        </p:spPr>
        <p:txBody>
          <a:bodyPr anchor="t" rtlCol="false" tIns="0" lIns="0" bIns="0" rIns="0">
            <a:spAutoFit/>
          </a:bodyPr>
          <a:lstStyle/>
          <a:p>
            <a:pPr algn="ctr" marL="0" indent="0" lvl="0">
              <a:lnSpc>
                <a:spcPts val="5957"/>
              </a:lnSpc>
              <a:spcBef>
                <a:spcPct val="0"/>
              </a:spcBef>
            </a:pPr>
            <a:r>
              <a:rPr lang="en-US" sz="4964">
                <a:solidFill>
                  <a:srgbClr val="01204C"/>
                </a:solidFill>
                <a:latin typeface="Montserrat Bold"/>
              </a:rPr>
              <a:t>INTRODUCTION OF THE PROJECT</a:t>
            </a:r>
          </a:p>
        </p:txBody>
      </p:sp>
      <p:sp>
        <p:nvSpPr>
          <p:cNvPr name="Freeform 8" id="8"/>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0"/>
            <a:ext cx="3157418" cy="2293030"/>
          </a:xfrm>
          <a:custGeom>
            <a:avLst/>
            <a:gdLst/>
            <a:ahLst/>
            <a:cxnLst/>
            <a:rect r="r" b="b" t="t" l="l"/>
            <a:pathLst>
              <a:path h="2293030" w="3157418">
                <a:moveTo>
                  <a:pt x="0" y="0"/>
                </a:moveTo>
                <a:lnTo>
                  <a:pt x="3157418" y="0"/>
                </a:lnTo>
                <a:lnTo>
                  <a:pt x="3157418" y="2293030"/>
                </a:lnTo>
                <a:lnTo>
                  <a:pt x="0" y="2293030"/>
                </a:lnTo>
                <a:lnTo>
                  <a:pt x="0" y="0"/>
                </a:lnTo>
                <a:close/>
              </a:path>
            </a:pathLst>
          </a:custGeom>
          <a:blipFill>
            <a:blip r:embed="rId6"/>
            <a:stretch>
              <a:fillRect l="0" t="0" r="0" b="0"/>
            </a:stretch>
          </a:blipFill>
        </p:spPr>
      </p:sp>
      <p:sp>
        <p:nvSpPr>
          <p:cNvPr name="TextBox 13" id="13"/>
          <p:cNvSpPr txBox="true"/>
          <p:nvPr/>
        </p:nvSpPr>
        <p:spPr>
          <a:xfrm rot="0">
            <a:off x="9152645" y="9520779"/>
            <a:ext cx="62954" cy="318796"/>
          </a:xfrm>
          <a:prstGeom prst="rect">
            <a:avLst/>
          </a:prstGeom>
        </p:spPr>
        <p:txBody>
          <a:bodyPr anchor="t" rtlCol="false" tIns="0" lIns="0" bIns="0" rIns="0">
            <a:spAutoFit/>
          </a:bodyPr>
          <a:lstStyle/>
          <a:p>
            <a:pPr algn="ctr">
              <a:lnSpc>
                <a:spcPts val="2605"/>
              </a:lnSpc>
              <a:spcBef>
                <a:spcPct val="0"/>
              </a:spcBef>
            </a:pPr>
            <a:r>
              <a:rPr lang="en-US" sz="1887">
                <a:solidFill>
                  <a:srgbClr val="EDF4E0"/>
                </a:solidFill>
                <a:latin typeface="Montserrat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264" y="-45663"/>
            <a:ext cx="18254058" cy="10669872"/>
          </a:xfrm>
          <a:custGeom>
            <a:avLst/>
            <a:gdLst/>
            <a:ahLst/>
            <a:cxnLst/>
            <a:rect r="r" b="b" t="t" l="l"/>
            <a:pathLst>
              <a:path h="10669872" w="18254058">
                <a:moveTo>
                  <a:pt x="0" y="0"/>
                </a:moveTo>
                <a:lnTo>
                  <a:pt x="18254058" y="0"/>
                </a:lnTo>
                <a:lnTo>
                  <a:pt x="18254058" y="10669872"/>
                </a:lnTo>
                <a:lnTo>
                  <a:pt x="0" y="10669872"/>
                </a:lnTo>
                <a:lnTo>
                  <a:pt x="0" y="0"/>
                </a:lnTo>
                <a:close/>
              </a:path>
            </a:pathLst>
          </a:custGeom>
          <a:blipFill>
            <a:blip r:embed="rId2">
              <a:alphaModFix amt="7999"/>
            </a:blip>
            <a:stretch>
              <a:fillRect l="0" t="-14155" r="0" b="-14155"/>
            </a:stretch>
          </a:blipFill>
        </p:spPr>
      </p:sp>
      <p:sp>
        <p:nvSpPr>
          <p:cNvPr name="AutoShape 3" id="3"/>
          <p:cNvSpPr/>
          <p:nvPr/>
        </p:nvSpPr>
        <p:spPr>
          <a:xfrm>
            <a:off x="5807178" y="3347694"/>
            <a:ext cx="0" cy="4676296"/>
          </a:xfrm>
          <a:prstGeom prst="line">
            <a:avLst/>
          </a:prstGeom>
          <a:ln cap="flat" w="47625">
            <a:solidFill>
              <a:srgbClr val="FFFFFF"/>
            </a:solidFill>
            <a:prstDash val="solid"/>
            <a:headEnd type="none" len="sm" w="sm"/>
            <a:tailEnd type="none" len="sm" w="sm"/>
          </a:ln>
        </p:spPr>
      </p:sp>
      <p:grpSp>
        <p:nvGrpSpPr>
          <p:cNvPr name="Group 4" id="4"/>
          <p:cNvGrpSpPr/>
          <p:nvPr/>
        </p:nvGrpSpPr>
        <p:grpSpPr>
          <a:xfrm rot="-10800000">
            <a:off x="81160" y="9258300"/>
            <a:ext cx="13457996" cy="3264379"/>
            <a:chOff x="0" y="0"/>
            <a:chExt cx="17943995" cy="4352506"/>
          </a:xfrm>
        </p:grpSpPr>
        <p:sp>
          <p:nvSpPr>
            <p:cNvPr name="Freeform 5" id="5"/>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sp>
          <p:nvSpPr>
            <p:cNvPr name="Freeform 7" id="7"/>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grpSp>
      <p:grpSp>
        <p:nvGrpSpPr>
          <p:cNvPr name="Group 9" id="9"/>
          <p:cNvGrpSpPr/>
          <p:nvPr/>
        </p:nvGrpSpPr>
        <p:grpSpPr>
          <a:xfrm rot="-10800000">
            <a:off x="15966396"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grpSp>
      <p:sp>
        <p:nvSpPr>
          <p:cNvPr name="Freeform 14" id="14"/>
          <p:cNvSpPr/>
          <p:nvPr/>
        </p:nvSpPr>
        <p:spPr>
          <a:xfrm flipH="false" flipV="false" rot="0">
            <a:off x="11467564" y="2752538"/>
            <a:ext cx="6117501" cy="3988485"/>
          </a:xfrm>
          <a:custGeom>
            <a:avLst/>
            <a:gdLst/>
            <a:ahLst/>
            <a:cxnLst/>
            <a:rect r="r" b="b" t="t" l="l"/>
            <a:pathLst>
              <a:path h="3988485" w="6117501">
                <a:moveTo>
                  <a:pt x="0" y="0"/>
                </a:moveTo>
                <a:lnTo>
                  <a:pt x="6117501" y="0"/>
                </a:lnTo>
                <a:lnTo>
                  <a:pt x="6117501" y="3988486"/>
                </a:lnTo>
                <a:lnTo>
                  <a:pt x="0" y="3988486"/>
                </a:lnTo>
                <a:lnTo>
                  <a:pt x="0" y="0"/>
                </a:lnTo>
                <a:close/>
              </a:path>
            </a:pathLst>
          </a:custGeom>
          <a:blipFill>
            <a:blip r:embed="rId5"/>
            <a:stretch>
              <a:fillRect l="-1694" t="0" r="-2044" b="0"/>
            </a:stretch>
          </a:blipFill>
        </p:spPr>
      </p:sp>
      <p:sp>
        <p:nvSpPr>
          <p:cNvPr name="TextBox 15" id="15"/>
          <p:cNvSpPr txBox="true"/>
          <p:nvPr/>
        </p:nvSpPr>
        <p:spPr>
          <a:xfrm rot="0">
            <a:off x="6013366" y="2695388"/>
            <a:ext cx="5271823" cy="5509468"/>
          </a:xfrm>
          <a:prstGeom prst="rect">
            <a:avLst/>
          </a:prstGeom>
        </p:spPr>
        <p:txBody>
          <a:bodyPr anchor="t" rtlCol="false" tIns="0" lIns="0" bIns="0" rIns="0">
            <a:spAutoFit/>
          </a:bodyPr>
          <a:lstStyle/>
          <a:p>
            <a:pPr marL="681717" indent="-340859" lvl="1">
              <a:lnSpc>
                <a:spcPts val="4357"/>
              </a:lnSpc>
              <a:buFont typeface="Arial"/>
              <a:buChar char="•"/>
            </a:pPr>
            <a:r>
              <a:rPr lang="en-US" sz="3157">
                <a:solidFill>
                  <a:srgbClr val="FFFFFF"/>
                </a:solidFill>
                <a:latin typeface="Montserrat"/>
              </a:rPr>
              <a:t>According to our criteria, if XXX is equal to ZZZ, then the image is considered genuine. Otherwise, if XXX is not equal to ZZZ, then the signature is considered forged or fake.</a:t>
            </a:r>
          </a:p>
        </p:txBody>
      </p:sp>
      <p:sp>
        <p:nvSpPr>
          <p:cNvPr name="TextBox 16" id="16"/>
          <p:cNvSpPr txBox="true"/>
          <p:nvPr/>
        </p:nvSpPr>
        <p:spPr>
          <a:xfrm rot="0">
            <a:off x="413140" y="2695388"/>
            <a:ext cx="5370226" cy="5853952"/>
          </a:xfrm>
          <a:prstGeom prst="rect">
            <a:avLst/>
          </a:prstGeom>
        </p:spPr>
        <p:txBody>
          <a:bodyPr anchor="t" rtlCol="false" tIns="0" lIns="0" bIns="0" rIns="0">
            <a:spAutoFit/>
          </a:bodyPr>
          <a:lstStyle/>
          <a:p>
            <a:pPr algn="ctr" marL="666760" indent="-333380" lvl="1">
              <a:lnSpc>
                <a:spcPts val="4261"/>
              </a:lnSpc>
              <a:buAutoNum type="arabicPeriod" startAt="1"/>
            </a:pPr>
            <a:r>
              <a:rPr lang="en-US" sz="3088">
                <a:solidFill>
                  <a:srgbClr val="FFFFFF"/>
                </a:solidFill>
                <a:latin typeface="Montserrat"/>
              </a:rPr>
              <a:t>XXX denotes the ID of the person who has signed the document (e.g., 001).</a:t>
            </a:r>
          </a:p>
          <a:p>
            <a:pPr algn="ctr" marL="666760" indent="-333380" lvl="1">
              <a:lnSpc>
                <a:spcPts val="4261"/>
              </a:lnSpc>
              <a:buAutoNum type="arabicPeriod" startAt="1"/>
            </a:pPr>
            <a:r>
              <a:rPr lang="en-US" sz="3088">
                <a:solidFill>
                  <a:srgbClr val="FFFFFF"/>
                </a:solidFill>
                <a:latin typeface="Montserrat"/>
              </a:rPr>
              <a:t>ZZZ denotes the ID of the person to whom the signature belongs in reality (e.g., 001).</a:t>
            </a:r>
          </a:p>
          <a:p>
            <a:pPr algn="ctr" marL="666760" indent="-333380" lvl="1">
              <a:lnSpc>
                <a:spcPts val="4261"/>
              </a:lnSpc>
              <a:buAutoNum type="arabicPeriod" startAt="1"/>
            </a:pPr>
            <a:r>
              <a:rPr lang="en-US" sz="3088">
                <a:solidFill>
                  <a:srgbClr val="FFFFFF"/>
                </a:solidFill>
                <a:latin typeface="Montserrat"/>
              </a:rPr>
              <a:t>YYY denotes the nth number of attempts.</a:t>
            </a:r>
          </a:p>
          <a:p>
            <a:pPr algn="ctr">
              <a:lnSpc>
                <a:spcPts val="4261"/>
              </a:lnSpc>
            </a:pPr>
          </a:p>
        </p:txBody>
      </p:sp>
      <p:sp>
        <p:nvSpPr>
          <p:cNvPr name="TextBox 17" id="17"/>
          <p:cNvSpPr txBox="true"/>
          <p:nvPr/>
        </p:nvSpPr>
        <p:spPr>
          <a:xfrm rot="0">
            <a:off x="4262428" y="656165"/>
            <a:ext cx="9763144" cy="906390"/>
          </a:xfrm>
          <a:prstGeom prst="rect">
            <a:avLst/>
          </a:prstGeom>
        </p:spPr>
        <p:txBody>
          <a:bodyPr anchor="t" rtlCol="false" tIns="0" lIns="0" bIns="0" rIns="0">
            <a:spAutoFit/>
          </a:bodyPr>
          <a:lstStyle/>
          <a:p>
            <a:pPr algn="ctr">
              <a:lnSpc>
                <a:spcPts val="7383"/>
              </a:lnSpc>
              <a:spcBef>
                <a:spcPct val="0"/>
              </a:spcBef>
            </a:pPr>
            <a:r>
              <a:rPr lang="en-US" sz="5350">
                <a:solidFill>
                  <a:srgbClr val="FFFFFF"/>
                </a:solidFill>
                <a:latin typeface="Montserrat Bold"/>
              </a:rPr>
              <a:t>Discription of the Images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4673026" y="2201642"/>
            <a:ext cx="6725745" cy="1184729"/>
            <a:chOff x="0" y="0"/>
            <a:chExt cx="4146426" cy="730386"/>
          </a:xfrm>
        </p:grpSpPr>
        <p:sp>
          <p:nvSpPr>
            <p:cNvPr name="Freeform 3" id="3"/>
            <p:cNvSpPr/>
            <p:nvPr/>
          </p:nvSpPr>
          <p:spPr>
            <a:xfrm flipH="false" flipV="false" rot="0">
              <a:off x="0" y="0"/>
              <a:ext cx="4146426" cy="730386"/>
            </a:xfrm>
            <a:custGeom>
              <a:avLst/>
              <a:gdLst/>
              <a:ahLst/>
              <a:cxnLst/>
              <a:rect r="r" b="b" t="t" l="l"/>
              <a:pathLst>
                <a:path h="730386" w="4146426">
                  <a:moveTo>
                    <a:pt x="0" y="0"/>
                  </a:moveTo>
                  <a:lnTo>
                    <a:pt x="3943226" y="0"/>
                  </a:lnTo>
                  <a:lnTo>
                    <a:pt x="4146426" y="365193"/>
                  </a:lnTo>
                  <a:lnTo>
                    <a:pt x="3943226"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3892426"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5811867" y="3368497"/>
            <a:ext cx="5754043" cy="1184729"/>
            <a:chOff x="0" y="0"/>
            <a:chExt cx="3547371" cy="730386"/>
          </a:xfrm>
        </p:grpSpPr>
        <p:sp>
          <p:nvSpPr>
            <p:cNvPr name="Freeform 6" id="6"/>
            <p:cNvSpPr/>
            <p:nvPr/>
          </p:nvSpPr>
          <p:spPr>
            <a:xfrm flipH="false" flipV="false" rot="0">
              <a:off x="0" y="0"/>
              <a:ext cx="3547371" cy="730386"/>
            </a:xfrm>
            <a:custGeom>
              <a:avLst/>
              <a:gdLst/>
              <a:ahLst/>
              <a:cxnLst/>
              <a:rect r="r" b="b" t="t" l="l"/>
              <a:pathLst>
                <a:path h="730386" w="3547371">
                  <a:moveTo>
                    <a:pt x="0" y="0"/>
                  </a:moveTo>
                  <a:lnTo>
                    <a:pt x="3344171" y="0"/>
                  </a:lnTo>
                  <a:lnTo>
                    <a:pt x="3547371" y="365193"/>
                  </a:lnTo>
                  <a:lnTo>
                    <a:pt x="3344171"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3293371"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6758203" y="4553226"/>
            <a:ext cx="5816064" cy="1184729"/>
            <a:chOff x="0" y="0"/>
            <a:chExt cx="3585607" cy="730386"/>
          </a:xfrm>
        </p:grpSpPr>
        <p:sp>
          <p:nvSpPr>
            <p:cNvPr name="Freeform 9" id="9"/>
            <p:cNvSpPr/>
            <p:nvPr/>
          </p:nvSpPr>
          <p:spPr>
            <a:xfrm flipH="false" flipV="false" rot="0">
              <a:off x="0" y="0"/>
              <a:ext cx="3585607" cy="730386"/>
            </a:xfrm>
            <a:custGeom>
              <a:avLst/>
              <a:gdLst/>
              <a:ahLst/>
              <a:cxnLst/>
              <a:rect r="r" b="b" t="t" l="l"/>
              <a:pathLst>
                <a:path h="730386" w="3585607">
                  <a:moveTo>
                    <a:pt x="0" y="0"/>
                  </a:moveTo>
                  <a:lnTo>
                    <a:pt x="3382407" y="0"/>
                  </a:lnTo>
                  <a:lnTo>
                    <a:pt x="3585607" y="365193"/>
                  </a:lnTo>
                  <a:lnTo>
                    <a:pt x="3382407"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3331607"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5466928" y="5657996"/>
            <a:ext cx="5931844" cy="1184729"/>
            <a:chOff x="0" y="0"/>
            <a:chExt cx="3656986" cy="730386"/>
          </a:xfrm>
        </p:grpSpPr>
        <p:sp>
          <p:nvSpPr>
            <p:cNvPr name="Freeform 12" id="12"/>
            <p:cNvSpPr/>
            <p:nvPr/>
          </p:nvSpPr>
          <p:spPr>
            <a:xfrm flipH="false" flipV="false" rot="0">
              <a:off x="0" y="0"/>
              <a:ext cx="3656986" cy="730386"/>
            </a:xfrm>
            <a:custGeom>
              <a:avLst/>
              <a:gdLst/>
              <a:ahLst/>
              <a:cxnLst/>
              <a:rect r="r" b="b" t="t" l="l"/>
              <a:pathLst>
                <a:path h="730386" w="3656986">
                  <a:moveTo>
                    <a:pt x="0" y="0"/>
                  </a:moveTo>
                  <a:lnTo>
                    <a:pt x="3453786" y="0"/>
                  </a:lnTo>
                  <a:lnTo>
                    <a:pt x="3656986" y="365193"/>
                  </a:lnTo>
                  <a:lnTo>
                    <a:pt x="3453786"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3402986"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6695439" y="6824852"/>
            <a:ext cx="5128163" cy="1184729"/>
            <a:chOff x="0" y="0"/>
            <a:chExt cx="3161516" cy="730386"/>
          </a:xfrm>
        </p:grpSpPr>
        <p:sp>
          <p:nvSpPr>
            <p:cNvPr name="Freeform 15" id="15"/>
            <p:cNvSpPr/>
            <p:nvPr/>
          </p:nvSpPr>
          <p:spPr>
            <a:xfrm flipH="false" flipV="false" rot="0">
              <a:off x="0" y="0"/>
              <a:ext cx="3161516" cy="730386"/>
            </a:xfrm>
            <a:custGeom>
              <a:avLst/>
              <a:gdLst/>
              <a:ahLst/>
              <a:cxnLst/>
              <a:rect r="r" b="b" t="t" l="l"/>
              <a:pathLst>
                <a:path h="730386" w="3161516">
                  <a:moveTo>
                    <a:pt x="0" y="0"/>
                  </a:moveTo>
                  <a:lnTo>
                    <a:pt x="2958316" y="0"/>
                  </a:lnTo>
                  <a:lnTo>
                    <a:pt x="3161516" y="365193"/>
                  </a:lnTo>
                  <a:lnTo>
                    <a:pt x="2958316"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907516"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5676683" y="3510538"/>
            <a:ext cx="6024411" cy="1349390"/>
          </a:xfrm>
          <a:prstGeom prst="rect">
            <a:avLst/>
          </a:prstGeom>
        </p:spPr>
        <p:txBody>
          <a:bodyPr anchor="t" rtlCol="false" tIns="0" lIns="0" bIns="0" rIns="0">
            <a:spAutoFit/>
          </a:bodyPr>
          <a:lstStyle/>
          <a:p>
            <a:pPr algn="ctr">
              <a:lnSpc>
                <a:spcPts val="5414"/>
              </a:lnSpc>
            </a:pPr>
            <a:r>
              <a:rPr lang="en-US" sz="3923">
                <a:solidFill>
                  <a:srgbClr val="051D40"/>
                </a:solidFill>
                <a:latin typeface="DM Sans Bold"/>
              </a:rPr>
              <a:t>Feature extraction</a:t>
            </a:r>
          </a:p>
          <a:p>
            <a:pPr algn="ctr" marL="0" indent="0" lvl="0">
              <a:lnSpc>
                <a:spcPts val="5414"/>
              </a:lnSpc>
              <a:spcBef>
                <a:spcPct val="0"/>
              </a:spcBef>
            </a:pPr>
          </a:p>
        </p:txBody>
      </p:sp>
      <p:sp>
        <p:nvSpPr>
          <p:cNvPr name="TextBox 18" id="18"/>
          <p:cNvSpPr txBox="true"/>
          <p:nvPr/>
        </p:nvSpPr>
        <p:spPr>
          <a:xfrm rot="0">
            <a:off x="6382500" y="6966128"/>
            <a:ext cx="6074273" cy="1302905"/>
          </a:xfrm>
          <a:prstGeom prst="rect">
            <a:avLst/>
          </a:prstGeom>
        </p:spPr>
        <p:txBody>
          <a:bodyPr anchor="t" rtlCol="false" tIns="0" lIns="0" bIns="0" rIns="0">
            <a:spAutoFit/>
          </a:bodyPr>
          <a:lstStyle/>
          <a:p>
            <a:pPr algn="ctr">
              <a:lnSpc>
                <a:spcPts val="5296"/>
              </a:lnSpc>
            </a:pPr>
            <a:r>
              <a:rPr lang="en-US" sz="3838">
                <a:solidFill>
                  <a:srgbClr val="051D40"/>
                </a:solidFill>
                <a:latin typeface="DM Sans Bold"/>
              </a:rPr>
              <a:t>Static verification</a:t>
            </a:r>
          </a:p>
          <a:p>
            <a:pPr algn="ctr" marL="0" indent="0" lvl="0">
              <a:lnSpc>
                <a:spcPts val="5296"/>
              </a:lnSpc>
              <a:spcBef>
                <a:spcPct val="0"/>
              </a:spcBef>
            </a:pPr>
          </a:p>
        </p:txBody>
      </p:sp>
      <p:sp>
        <p:nvSpPr>
          <p:cNvPr name="TextBox 19" id="19"/>
          <p:cNvSpPr txBox="true"/>
          <p:nvPr/>
        </p:nvSpPr>
        <p:spPr>
          <a:xfrm rot="0">
            <a:off x="11701094" y="1649803"/>
            <a:ext cx="7305796" cy="2142712"/>
          </a:xfrm>
          <a:prstGeom prst="rect">
            <a:avLst/>
          </a:prstGeom>
        </p:spPr>
        <p:txBody>
          <a:bodyPr anchor="t" rtlCol="false" tIns="0" lIns="0" bIns="0" rIns="0">
            <a:spAutoFit/>
          </a:bodyPr>
          <a:lstStyle/>
          <a:p>
            <a:pPr>
              <a:lnSpc>
                <a:spcPts val="2859"/>
              </a:lnSpc>
            </a:pPr>
            <a:r>
              <a:rPr lang="en-US" sz="2269">
                <a:solidFill>
                  <a:srgbClr val="FFFFFF"/>
                </a:solidFill>
                <a:latin typeface="DM Sans"/>
              </a:rPr>
              <a:t>Researchers have used many technologies, such </a:t>
            </a:r>
          </a:p>
          <a:p>
            <a:pPr>
              <a:lnSpc>
                <a:spcPts val="2859"/>
              </a:lnSpc>
            </a:pPr>
            <a:r>
              <a:rPr lang="en-US" sz="2269">
                <a:solidFill>
                  <a:srgbClr val="FFFFFF"/>
                </a:solidFill>
                <a:latin typeface="DM Sans"/>
              </a:rPr>
              <a:t>as neural networks and they have done parallel </a:t>
            </a:r>
          </a:p>
          <a:p>
            <a:pPr>
              <a:lnSpc>
                <a:spcPts val="2859"/>
              </a:lnSpc>
            </a:pPr>
            <a:r>
              <a:rPr lang="en-US" sz="2269">
                <a:solidFill>
                  <a:srgbClr val="FFFFFF"/>
                </a:solidFill>
                <a:latin typeface="DM Sans"/>
              </a:rPr>
              <a:t>processing to signature verification and they are </a:t>
            </a:r>
          </a:p>
          <a:p>
            <a:pPr>
              <a:lnSpc>
                <a:spcPts val="2859"/>
              </a:lnSpc>
            </a:pPr>
            <a:r>
              <a:rPr lang="en-US" sz="2269">
                <a:solidFill>
                  <a:srgbClr val="FFFFFF"/>
                </a:solidFill>
                <a:latin typeface="DM Sans"/>
              </a:rPr>
              <a:t>introducing concepts, new ideas, algorithms day </a:t>
            </a:r>
          </a:p>
          <a:p>
            <a:pPr>
              <a:lnSpc>
                <a:spcPts val="2859"/>
              </a:lnSpc>
            </a:pPr>
            <a:r>
              <a:rPr lang="en-US" sz="2269">
                <a:solidFill>
                  <a:srgbClr val="FFFFFF"/>
                </a:solidFill>
                <a:latin typeface="DM Sans"/>
              </a:rPr>
              <a:t>by day.</a:t>
            </a:r>
          </a:p>
          <a:p>
            <a:pPr marL="0" indent="0" lvl="0">
              <a:lnSpc>
                <a:spcPts val="2859"/>
              </a:lnSpc>
            </a:pPr>
          </a:p>
        </p:txBody>
      </p:sp>
      <p:sp>
        <p:nvSpPr>
          <p:cNvPr name="TextBox 20" id="20"/>
          <p:cNvSpPr txBox="true"/>
          <p:nvPr/>
        </p:nvSpPr>
        <p:spPr>
          <a:xfrm rot="0">
            <a:off x="6944893" y="4696101"/>
            <a:ext cx="5090398" cy="1347802"/>
          </a:xfrm>
          <a:prstGeom prst="rect">
            <a:avLst/>
          </a:prstGeom>
        </p:spPr>
        <p:txBody>
          <a:bodyPr anchor="t" rtlCol="false" tIns="0" lIns="0" bIns="0" rIns="0">
            <a:spAutoFit/>
          </a:bodyPr>
          <a:lstStyle/>
          <a:p>
            <a:pPr algn="ctr">
              <a:lnSpc>
                <a:spcPts val="5461"/>
              </a:lnSpc>
            </a:pPr>
            <a:r>
              <a:rPr lang="en-US" sz="3957">
                <a:solidFill>
                  <a:srgbClr val="051D40"/>
                </a:solidFill>
                <a:latin typeface="DM Sans Bold"/>
              </a:rPr>
              <a:t>Image processing</a:t>
            </a:r>
          </a:p>
          <a:p>
            <a:pPr algn="ctr" marL="0" indent="0" lvl="0">
              <a:lnSpc>
                <a:spcPts val="5461"/>
              </a:lnSpc>
              <a:spcBef>
                <a:spcPct val="0"/>
              </a:spcBef>
            </a:pPr>
          </a:p>
        </p:txBody>
      </p:sp>
      <p:sp>
        <p:nvSpPr>
          <p:cNvPr name="TextBox 21" id="21"/>
          <p:cNvSpPr txBox="true"/>
          <p:nvPr/>
        </p:nvSpPr>
        <p:spPr>
          <a:xfrm rot="0">
            <a:off x="5875982" y="5844645"/>
            <a:ext cx="4654110" cy="1294361"/>
          </a:xfrm>
          <a:prstGeom prst="rect">
            <a:avLst/>
          </a:prstGeom>
        </p:spPr>
        <p:txBody>
          <a:bodyPr anchor="t" rtlCol="false" tIns="0" lIns="0" bIns="0" rIns="0">
            <a:spAutoFit/>
          </a:bodyPr>
          <a:lstStyle/>
          <a:p>
            <a:pPr algn="ctr">
              <a:lnSpc>
                <a:spcPts val="5237"/>
              </a:lnSpc>
            </a:pPr>
            <a:r>
              <a:rPr lang="en-US" sz="3795">
                <a:solidFill>
                  <a:srgbClr val="051D40"/>
                </a:solidFill>
                <a:latin typeface="DM Sans Bold"/>
              </a:rPr>
              <a:t>Pattern recognition</a:t>
            </a:r>
          </a:p>
          <a:p>
            <a:pPr algn="ctr" marL="0" indent="0" lvl="0">
              <a:lnSpc>
                <a:spcPts val="5237"/>
              </a:lnSpc>
              <a:spcBef>
                <a:spcPct val="0"/>
              </a:spcBef>
            </a:pPr>
          </a:p>
        </p:txBody>
      </p:sp>
      <p:sp>
        <p:nvSpPr>
          <p:cNvPr name="TextBox 22" id="22"/>
          <p:cNvSpPr txBox="true"/>
          <p:nvPr/>
        </p:nvSpPr>
        <p:spPr>
          <a:xfrm rot="0">
            <a:off x="5466928" y="2246472"/>
            <a:ext cx="4612778" cy="1330742"/>
          </a:xfrm>
          <a:prstGeom prst="rect">
            <a:avLst/>
          </a:prstGeom>
        </p:spPr>
        <p:txBody>
          <a:bodyPr anchor="t" rtlCol="false" tIns="0" lIns="0" bIns="0" rIns="0">
            <a:spAutoFit/>
          </a:bodyPr>
          <a:lstStyle/>
          <a:p>
            <a:pPr algn="ctr">
              <a:lnSpc>
                <a:spcPts val="5341"/>
              </a:lnSpc>
            </a:pPr>
            <a:r>
              <a:rPr lang="en-US" sz="3870">
                <a:solidFill>
                  <a:srgbClr val="051D40"/>
                </a:solidFill>
                <a:latin typeface="DM Sans Bold"/>
              </a:rPr>
              <a:t>Neural networks</a:t>
            </a:r>
          </a:p>
          <a:p>
            <a:pPr algn="ctr" marL="0" indent="0" lvl="0">
              <a:lnSpc>
                <a:spcPts val="5341"/>
              </a:lnSpc>
              <a:spcBef>
                <a:spcPct val="0"/>
              </a:spcBef>
            </a:pPr>
          </a:p>
        </p:txBody>
      </p:sp>
      <p:sp>
        <p:nvSpPr>
          <p:cNvPr name="TextBox 23" id="23"/>
          <p:cNvSpPr txBox="true"/>
          <p:nvPr/>
        </p:nvSpPr>
        <p:spPr>
          <a:xfrm rot="0">
            <a:off x="12035291" y="6308244"/>
            <a:ext cx="6246169" cy="1420543"/>
          </a:xfrm>
          <a:prstGeom prst="rect">
            <a:avLst/>
          </a:prstGeom>
        </p:spPr>
        <p:txBody>
          <a:bodyPr anchor="t" rtlCol="false" tIns="0" lIns="0" bIns="0" rIns="0">
            <a:spAutoFit/>
          </a:bodyPr>
          <a:lstStyle/>
          <a:p>
            <a:pPr>
              <a:lnSpc>
                <a:spcPts val="2848"/>
              </a:lnSpc>
            </a:pPr>
            <a:r>
              <a:rPr lang="en-US" sz="2260">
                <a:solidFill>
                  <a:srgbClr val="FFFFFF"/>
                </a:solidFill>
                <a:latin typeface="DM Sans"/>
              </a:rPr>
              <a:t>There are many other approaches which is </a:t>
            </a:r>
          </a:p>
          <a:p>
            <a:pPr>
              <a:lnSpc>
                <a:spcPts val="2848"/>
              </a:lnSpc>
            </a:pPr>
            <a:r>
              <a:rPr lang="en-US" sz="2260">
                <a:solidFill>
                  <a:srgbClr val="FFFFFF"/>
                </a:solidFill>
                <a:latin typeface="DM Sans"/>
              </a:rPr>
              <a:t>evaluated of random forgeries like histograms </a:t>
            </a:r>
          </a:p>
          <a:p>
            <a:pPr>
              <a:lnSpc>
                <a:spcPts val="2848"/>
              </a:lnSpc>
            </a:pPr>
            <a:r>
              <a:rPr lang="en-US" sz="2260">
                <a:solidFill>
                  <a:srgbClr val="FFFFFF"/>
                </a:solidFill>
                <a:latin typeface="DM Sans"/>
              </a:rPr>
              <a:t>2D transforms. </a:t>
            </a:r>
          </a:p>
          <a:p>
            <a:pPr marL="0" indent="0" lvl="0">
              <a:lnSpc>
                <a:spcPts val="2848"/>
              </a:lnSpc>
            </a:pPr>
          </a:p>
        </p:txBody>
      </p:sp>
      <p:sp>
        <p:nvSpPr>
          <p:cNvPr name="TextBox 24" id="24"/>
          <p:cNvSpPr txBox="true"/>
          <p:nvPr/>
        </p:nvSpPr>
        <p:spPr>
          <a:xfrm rot="0">
            <a:off x="6116900" y="8488107"/>
            <a:ext cx="11413406" cy="1455746"/>
          </a:xfrm>
          <a:prstGeom prst="rect">
            <a:avLst/>
          </a:prstGeom>
        </p:spPr>
        <p:txBody>
          <a:bodyPr anchor="t" rtlCol="false" tIns="0" lIns="0" bIns="0" rIns="0">
            <a:spAutoFit/>
          </a:bodyPr>
          <a:lstStyle/>
          <a:p>
            <a:pPr algn="just">
              <a:lnSpc>
                <a:spcPts val="2887"/>
              </a:lnSpc>
            </a:pPr>
            <a:r>
              <a:rPr lang="en-US" sz="2291">
                <a:solidFill>
                  <a:srgbClr val="FFFFFF"/>
                </a:solidFill>
                <a:latin typeface="DM Sans"/>
              </a:rPr>
              <a:t>Th</a:t>
            </a:r>
            <a:r>
              <a:rPr lang="en-US" sz="2291" strike="noStrike" u="none">
                <a:solidFill>
                  <a:srgbClr val="FFFFFF"/>
                </a:solidFill>
                <a:latin typeface="DM Sans"/>
              </a:rPr>
              <a:t>e findings suggest that the dynamics of these features are not stable for signature verification, as the emphasis is on shaping rather than temporal patterns. Note that our verification process exclusively deals with static images of signatures.</a:t>
            </a:r>
          </a:p>
          <a:p>
            <a:pPr algn="just" marL="0" indent="0" lvl="0">
              <a:lnSpc>
                <a:spcPts val="2887"/>
              </a:lnSpc>
            </a:pPr>
          </a:p>
        </p:txBody>
      </p:sp>
      <p:sp>
        <p:nvSpPr>
          <p:cNvPr name="TextBox 25" id="25"/>
          <p:cNvSpPr txBox="true"/>
          <p:nvPr/>
        </p:nvSpPr>
        <p:spPr>
          <a:xfrm rot="0">
            <a:off x="107529" y="4196338"/>
            <a:ext cx="6237501" cy="1375933"/>
          </a:xfrm>
          <a:prstGeom prst="rect">
            <a:avLst/>
          </a:prstGeom>
        </p:spPr>
        <p:txBody>
          <a:bodyPr anchor="t" rtlCol="false" tIns="0" lIns="0" bIns="0" rIns="0">
            <a:spAutoFit/>
          </a:bodyPr>
          <a:lstStyle/>
          <a:p>
            <a:pPr algn="just">
              <a:lnSpc>
                <a:spcPts val="2781"/>
              </a:lnSpc>
            </a:pPr>
          </a:p>
          <a:p>
            <a:pPr algn="just" marL="0" indent="0" lvl="0">
              <a:lnSpc>
                <a:spcPts val="2781"/>
              </a:lnSpc>
            </a:pPr>
            <a:r>
              <a:rPr lang="en-US" sz="2207">
                <a:solidFill>
                  <a:srgbClr val="FFFFFF"/>
                </a:solidFill>
                <a:latin typeface="DM Sans"/>
              </a:rPr>
              <a:t>Measurements were taken on the traced signature, specifically focusing on the positions of feature points along its skeleton.</a:t>
            </a:r>
          </a:p>
        </p:txBody>
      </p:sp>
      <p:sp>
        <p:nvSpPr>
          <p:cNvPr name="Freeform 26" id="26"/>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3226279" y="362111"/>
            <a:ext cx="9148102" cy="1612108"/>
          </a:xfrm>
          <a:prstGeom prst="rect">
            <a:avLst/>
          </a:prstGeom>
        </p:spPr>
        <p:txBody>
          <a:bodyPr anchor="t" rtlCol="false" tIns="0" lIns="0" bIns="0" rIns="0">
            <a:spAutoFit/>
          </a:bodyPr>
          <a:lstStyle/>
          <a:p>
            <a:pPr algn="ctr">
              <a:lnSpc>
                <a:spcPts val="6488"/>
              </a:lnSpc>
            </a:pPr>
            <a:r>
              <a:rPr lang="en-US" sz="4701">
                <a:solidFill>
                  <a:srgbClr val="FFFFFF"/>
                </a:solidFill>
                <a:latin typeface="Montserrat Bold"/>
              </a:rPr>
              <a:t>Literature survey</a:t>
            </a:r>
          </a:p>
          <a:p>
            <a:pPr algn="ctr">
              <a:lnSpc>
                <a:spcPts val="648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961773" y="3840974"/>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2793604" y="1243874"/>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10164629" y="6673331"/>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1094228" y="5249249"/>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TextBox 10" id="10"/>
          <p:cNvSpPr txBox="true"/>
          <p:nvPr/>
        </p:nvSpPr>
        <p:spPr>
          <a:xfrm rot="0">
            <a:off x="2533666" y="17348"/>
            <a:ext cx="7519944" cy="1924050"/>
          </a:xfrm>
          <a:prstGeom prst="rect">
            <a:avLst/>
          </a:prstGeom>
        </p:spPr>
        <p:txBody>
          <a:bodyPr anchor="t" rtlCol="false" tIns="0" lIns="0" bIns="0" rIns="0">
            <a:spAutoFit/>
          </a:bodyPr>
          <a:lstStyle/>
          <a:p>
            <a:pPr>
              <a:lnSpc>
                <a:spcPts val="7522"/>
              </a:lnSpc>
            </a:pPr>
            <a:r>
              <a:rPr lang="en-US" sz="6268">
                <a:solidFill>
                  <a:srgbClr val="FFFFFF"/>
                </a:solidFill>
                <a:latin typeface="Now Bold"/>
              </a:rPr>
              <a:t>METHODOLOGY </a:t>
            </a:r>
          </a:p>
          <a:p>
            <a:pPr marL="0" indent="0" lvl="0">
              <a:lnSpc>
                <a:spcPts val="7522"/>
              </a:lnSpc>
              <a:spcBef>
                <a:spcPct val="0"/>
              </a:spcBef>
            </a:pPr>
          </a:p>
        </p:txBody>
      </p:sp>
      <p:sp>
        <p:nvSpPr>
          <p:cNvPr name="TextBox 11" id="11"/>
          <p:cNvSpPr txBox="true"/>
          <p:nvPr/>
        </p:nvSpPr>
        <p:spPr>
          <a:xfrm rot="0">
            <a:off x="2379378" y="113442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12" id="12"/>
          <p:cNvSpPr txBox="true"/>
          <p:nvPr/>
        </p:nvSpPr>
        <p:spPr>
          <a:xfrm rot="0">
            <a:off x="2379378" y="244020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3" id="13"/>
          <p:cNvSpPr txBox="true"/>
          <p:nvPr/>
        </p:nvSpPr>
        <p:spPr>
          <a:xfrm rot="0">
            <a:off x="2379378" y="396089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TextBox 14" id="14"/>
          <p:cNvSpPr txBox="true"/>
          <p:nvPr/>
        </p:nvSpPr>
        <p:spPr>
          <a:xfrm rot="0">
            <a:off x="2379378" y="556203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04</a:t>
            </a:r>
          </a:p>
        </p:txBody>
      </p:sp>
      <p:sp>
        <p:nvSpPr>
          <p:cNvPr name="Freeform 15" id="1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491320" y="1196249"/>
            <a:ext cx="7132177" cy="965425"/>
          </a:xfrm>
          <a:prstGeom prst="rect">
            <a:avLst/>
          </a:prstGeom>
        </p:spPr>
        <p:txBody>
          <a:bodyPr anchor="t" rtlCol="false" tIns="0" lIns="0" bIns="0" rIns="0">
            <a:spAutoFit/>
          </a:bodyPr>
          <a:lstStyle/>
          <a:p>
            <a:pPr algn="l">
              <a:lnSpc>
                <a:spcPts val="3895"/>
              </a:lnSpc>
              <a:spcBef>
                <a:spcPct val="0"/>
              </a:spcBef>
            </a:pPr>
            <a:r>
              <a:rPr lang="en-US" sz="2822">
                <a:solidFill>
                  <a:srgbClr val="FFFFFF"/>
                </a:solidFill>
                <a:latin typeface="DM Sans"/>
              </a:rPr>
              <a:t>Use</a:t>
            </a:r>
            <a:r>
              <a:rPr lang="en-US" sz="2822" strike="noStrike" u="none">
                <a:solidFill>
                  <a:srgbClr val="FFFFFF"/>
                </a:solidFill>
                <a:latin typeface="DM Sans"/>
              </a:rPr>
              <a:t>r Input: User provides their User ID.</a:t>
            </a:r>
          </a:p>
          <a:p>
            <a:pPr algn="l" marL="0" indent="0" lvl="0">
              <a:lnSpc>
                <a:spcPts val="3895"/>
              </a:lnSpc>
              <a:spcBef>
                <a:spcPct val="0"/>
              </a:spcBef>
            </a:pPr>
          </a:p>
        </p:txBody>
      </p:sp>
      <p:sp>
        <p:nvSpPr>
          <p:cNvPr name="TextBox 18" id="18"/>
          <p:cNvSpPr txBox="true"/>
          <p:nvPr/>
        </p:nvSpPr>
        <p:spPr>
          <a:xfrm rot="0">
            <a:off x="3491320" y="2301200"/>
            <a:ext cx="7211563" cy="2098655"/>
          </a:xfrm>
          <a:prstGeom prst="rect">
            <a:avLst/>
          </a:prstGeom>
        </p:spPr>
        <p:txBody>
          <a:bodyPr anchor="t" rtlCol="false" tIns="0" lIns="0" bIns="0" rIns="0">
            <a:spAutoFit/>
          </a:bodyPr>
          <a:lstStyle/>
          <a:p>
            <a:pPr algn="l" marL="0" indent="0" lvl="0">
              <a:lnSpc>
                <a:spcPts val="3356"/>
              </a:lnSpc>
              <a:spcBef>
                <a:spcPct val="0"/>
              </a:spcBef>
            </a:pPr>
            <a:r>
              <a:rPr lang="en-US" sz="2432">
                <a:solidFill>
                  <a:srgbClr val="FFFFFF"/>
                </a:solidFill>
                <a:latin typeface="DM Sans"/>
              </a:rPr>
              <a:t>ID</a:t>
            </a:r>
            <a:r>
              <a:rPr lang="en-US" sz="2432" strike="noStrike" u="none">
                <a:solidFill>
                  <a:srgbClr val="FFFFFF"/>
                </a:solidFill>
                <a:latin typeface="DM Sans"/>
              </a:rPr>
              <a:t> Verification: System checks if the ID is registered; if not, user submits five training signatures.</a:t>
            </a:r>
          </a:p>
          <a:p>
            <a:pPr algn="l">
              <a:lnSpc>
                <a:spcPts val="3356"/>
              </a:lnSpc>
              <a:spcBef>
                <a:spcPct val="0"/>
              </a:spcBef>
            </a:pPr>
          </a:p>
          <a:p>
            <a:pPr algn="l" marL="0" indent="0" lvl="0">
              <a:lnSpc>
                <a:spcPts val="3356"/>
              </a:lnSpc>
              <a:spcBef>
                <a:spcPct val="0"/>
              </a:spcBef>
            </a:pPr>
          </a:p>
        </p:txBody>
      </p:sp>
      <p:sp>
        <p:nvSpPr>
          <p:cNvPr name="TextBox 19" id="19"/>
          <p:cNvSpPr txBox="true"/>
          <p:nvPr/>
        </p:nvSpPr>
        <p:spPr>
          <a:xfrm rot="0">
            <a:off x="3491320" y="4024531"/>
            <a:ext cx="7058491" cy="1243501"/>
          </a:xfrm>
          <a:prstGeom prst="rect">
            <a:avLst/>
          </a:prstGeom>
        </p:spPr>
        <p:txBody>
          <a:bodyPr anchor="t" rtlCol="false" tIns="0" lIns="0" bIns="0" rIns="0">
            <a:spAutoFit/>
          </a:bodyPr>
          <a:lstStyle/>
          <a:p>
            <a:pPr algn="l">
              <a:lnSpc>
                <a:spcPts val="3305"/>
              </a:lnSpc>
              <a:spcBef>
                <a:spcPct val="0"/>
              </a:spcBef>
            </a:pPr>
            <a:r>
              <a:rPr lang="en-US" sz="2395">
                <a:solidFill>
                  <a:srgbClr val="FFFFFF"/>
                </a:solidFill>
                <a:latin typeface="DM Sans"/>
              </a:rPr>
              <a:t>T</a:t>
            </a:r>
            <a:r>
              <a:rPr lang="en-US" sz="2395" strike="noStrike" u="none">
                <a:solidFill>
                  <a:srgbClr val="FFFFFF"/>
                </a:solidFill>
                <a:latin typeface="DM Sans"/>
              </a:rPr>
              <a:t>esting Phase: Registered users are prompted to provide a signature for testing.</a:t>
            </a:r>
          </a:p>
          <a:p>
            <a:pPr algn="l" marL="0" indent="0" lvl="0">
              <a:lnSpc>
                <a:spcPts val="3305"/>
              </a:lnSpc>
              <a:spcBef>
                <a:spcPct val="0"/>
              </a:spcBef>
            </a:pPr>
          </a:p>
        </p:txBody>
      </p:sp>
      <p:sp>
        <p:nvSpPr>
          <p:cNvPr name="TextBox 20" id="20"/>
          <p:cNvSpPr txBox="true"/>
          <p:nvPr/>
        </p:nvSpPr>
        <p:spPr>
          <a:xfrm rot="0">
            <a:off x="3491320" y="5673808"/>
            <a:ext cx="6625246" cy="1170099"/>
          </a:xfrm>
          <a:prstGeom prst="rect">
            <a:avLst/>
          </a:prstGeom>
        </p:spPr>
        <p:txBody>
          <a:bodyPr anchor="t" rtlCol="false" tIns="0" lIns="0" bIns="0" rIns="0">
            <a:spAutoFit/>
          </a:bodyPr>
          <a:lstStyle/>
          <a:p>
            <a:pPr algn="l">
              <a:lnSpc>
                <a:spcPts val="3103"/>
              </a:lnSpc>
              <a:spcBef>
                <a:spcPct val="0"/>
              </a:spcBef>
            </a:pPr>
            <a:r>
              <a:rPr lang="en-US" sz="2248">
                <a:solidFill>
                  <a:srgbClr val="FFFFFF"/>
                </a:solidFill>
                <a:latin typeface="DM Sans"/>
              </a:rPr>
              <a:t>P</a:t>
            </a:r>
            <a:r>
              <a:rPr lang="en-US" sz="2248" strike="noStrike" u="none">
                <a:solidFill>
                  <a:srgbClr val="FFFFFF"/>
                </a:solidFill>
                <a:latin typeface="DM Sans"/>
              </a:rPr>
              <a:t>re-processing: Both training and test signatures undergo pre-processing.</a:t>
            </a:r>
          </a:p>
          <a:p>
            <a:pPr algn="l" marL="0" indent="0" lvl="0">
              <a:lnSpc>
                <a:spcPts val="3103"/>
              </a:lnSpc>
              <a:spcBef>
                <a:spcPct val="0"/>
              </a:spcBef>
            </a:pPr>
          </a:p>
        </p:txBody>
      </p:sp>
      <p:sp>
        <p:nvSpPr>
          <p:cNvPr name="TextBox 21" id="21"/>
          <p:cNvSpPr txBox="true"/>
          <p:nvPr/>
        </p:nvSpPr>
        <p:spPr>
          <a:xfrm rot="0">
            <a:off x="2379378" y="711372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05</a:t>
            </a:r>
          </a:p>
        </p:txBody>
      </p:sp>
      <p:sp>
        <p:nvSpPr>
          <p:cNvPr name="TextBox 22" id="22"/>
          <p:cNvSpPr txBox="true"/>
          <p:nvPr/>
        </p:nvSpPr>
        <p:spPr>
          <a:xfrm rot="0">
            <a:off x="3491320" y="6986782"/>
            <a:ext cx="7058491" cy="1472778"/>
          </a:xfrm>
          <a:prstGeom prst="rect">
            <a:avLst/>
          </a:prstGeom>
        </p:spPr>
        <p:txBody>
          <a:bodyPr anchor="t" rtlCol="false" tIns="0" lIns="0" bIns="0" rIns="0">
            <a:spAutoFit/>
          </a:bodyPr>
          <a:lstStyle/>
          <a:p>
            <a:pPr algn="l">
              <a:lnSpc>
                <a:spcPts val="2940"/>
              </a:lnSpc>
              <a:spcBef>
                <a:spcPct val="0"/>
              </a:spcBef>
            </a:pPr>
            <a:r>
              <a:rPr lang="en-US" sz="2131">
                <a:solidFill>
                  <a:srgbClr val="FFFFFF"/>
                </a:solidFill>
                <a:latin typeface="DM Sans"/>
              </a:rPr>
              <a:t>Refe</a:t>
            </a:r>
            <a:r>
              <a:rPr lang="en-US" sz="2131" strike="noStrike" u="none">
                <a:solidFill>
                  <a:srgbClr val="FFFFFF"/>
                </a:solidFill>
                <a:latin typeface="DM Sans"/>
              </a:rPr>
              <a:t>rence and Sample Signatures: Training signatures become reference; test signature is saved for comparison.</a:t>
            </a:r>
          </a:p>
          <a:p>
            <a:pPr algn="l" marL="0" indent="0" lvl="0">
              <a:lnSpc>
                <a:spcPts val="2940"/>
              </a:lnSpc>
              <a:spcBef>
                <a:spcPct val="0"/>
              </a:spcBef>
            </a:pPr>
          </a:p>
        </p:txBody>
      </p:sp>
      <p:sp>
        <p:nvSpPr>
          <p:cNvPr name="TextBox 23" id="23"/>
          <p:cNvSpPr txBox="true"/>
          <p:nvPr/>
        </p:nvSpPr>
        <p:spPr>
          <a:xfrm rot="0">
            <a:off x="2379378" y="851971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06</a:t>
            </a:r>
          </a:p>
        </p:txBody>
      </p:sp>
      <p:sp>
        <p:nvSpPr>
          <p:cNvPr name="TextBox 24" id="24"/>
          <p:cNvSpPr txBox="true"/>
          <p:nvPr/>
        </p:nvSpPr>
        <p:spPr>
          <a:xfrm rot="0">
            <a:off x="3414176" y="8460138"/>
            <a:ext cx="7620533" cy="1494794"/>
          </a:xfrm>
          <a:prstGeom prst="rect">
            <a:avLst/>
          </a:prstGeom>
        </p:spPr>
        <p:txBody>
          <a:bodyPr anchor="t" rtlCol="false" tIns="0" lIns="0" bIns="0" rIns="0">
            <a:spAutoFit/>
          </a:bodyPr>
          <a:lstStyle/>
          <a:p>
            <a:pPr algn="l">
              <a:lnSpc>
                <a:spcPts val="2986"/>
              </a:lnSpc>
              <a:spcBef>
                <a:spcPct val="0"/>
              </a:spcBef>
            </a:pPr>
            <a:r>
              <a:rPr lang="en-US" sz="2163">
                <a:solidFill>
                  <a:srgbClr val="FFFFFF"/>
                </a:solidFill>
                <a:latin typeface="DM Sans"/>
              </a:rPr>
              <a:t>Ve</a:t>
            </a:r>
            <a:r>
              <a:rPr lang="en-US" sz="2163" strike="noStrike" u="none">
                <a:solidFill>
                  <a:srgbClr val="FFFFFF"/>
                </a:solidFill>
                <a:latin typeface="DM Sans"/>
              </a:rPr>
              <a:t>rification Stage: System compares test signature with reference; if difference is within threshold, it's accepted; otherwise, rejected.</a:t>
            </a:r>
          </a:p>
          <a:p>
            <a:pPr algn="l" marL="0" indent="0" lvl="0">
              <a:lnSpc>
                <a:spcPts val="2986"/>
              </a:lnSpc>
              <a:spcBef>
                <a:spcPct val="0"/>
              </a:spcBef>
            </a:pPr>
          </a:p>
        </p:txBody>
      </p:sp>
      <p:sp>
        <p:nvSpPr>
          <p:cNvPr name="TextBox 25" id="25"/>
          <p:cNvSpPr txBox="true"/>
          <p:nvPr/>
        </p:nvSpPr>
        <p:spPr>
          <a:xfrm rot="0">
            <a:off x="13377307" y="2621325"/>
            <a:ext cx="1601890" cy="1057784"/>
          </a:xfrm>
          <a:prstGeom prst="rect">
            <a:avLst/>
          </a:prstGeom>
        </p:spPr>
        <p:txBody>
          <a:bodyPr anchor="t" rtlCol="false" tIns="0" lIns="0" bIns="0" rIns="0">
            <a:spAutoFit/>
          </a:bodyPr>
          <a:lstStyle/>
          <a:p>
            <a:pPr algn="ctr">
              <a:lnSpc>
                <a:spcPts val="4226"/>
              </a:lnSpc>
              <a:spcBef>
                <a:spcPct val="0"/>
              </a:spcBef>
            </a:pPr>
            <a:r>
              <a:rPr lang="en-US" sz="3062">
                <a:solidFill>
                  <a:srgbClr val="000000"/>
                </a:solidFill>
                <a:latin typeface="DM Sans Bold"/>
              </a:rPr>
              <a:t>User Input</a:t>
            </a:r>
          </a:p>
        </p:txBody>
      </p:sp>
      <p:sp>
        <p:nvSpPr>
          <p:cNvPr name="TextBox 26" id="26"/>
          <p:cNvSpPr txBox="true"/>
          <p:nvPr/>
        </p:nvSpPr>
        <p:spPr>
          <a:xfrm rot="0">
            <a:off x="12892650" y="4015006"/>
            <a:ext cx="2571205" cy="1057784"/>
          </a:xfrm>
          <a:prstGeom prst="rect">
            <a:avLst/>
          </a:prstGeom>
        </p:spPr>
        <p:txBody>
          <a:bodyPr anchor="t" rtlCol="false" tIns="0" lIns="0" bIns="0" rIns="0">
            <a:spAutoFit/>
          </a:bodyPr>
          <a:lstStyle/>
          <a:p>
            <a:pPr algn="ctr">
              <a:lnSpc>
                <a:spcPts val="4226"/>
              </a:lnSpc>
              <a:spcBef>
                <a:spcPct val="0"/>
              </a:spcBef>
            </a:pPr>
            <a:r>
              <a:rPr lang="en-US" sz="3062">
                <a:solidFill>
                  <a:srgbClr val="000000"/>
                </a:solidFill>
                <a:latin typeface="DM Sans Bold"/>
              </a:rPr>
              <a:t>ID Verification</a:t>
            </a:r>
          </a:p>
        </p:txBody>
      </p:sp>
      <p:sp>
        <p:nvSpPr>
          <p:cNvPr name="TextBox 27" id="27"/>
          <p:cNvSpPr txBox="true"/>
          <p:nvPr/>
        </p:nvSpPr>
        <p:spPr>
          <a:xfrm rot="0">
            <a:off x="12793604" y="5429957"/>
            <a:ext cx="2571205" cy="1057784"/>
          </a:xfrm>
          <a:prstGeom prst="rect">
            <a:avLst/>
          </a:prstGeom>
        </p:spPr>
        <p:txBody>
          <a:bodyPr anchor="t" rtlCol="false" tIns="0" lIns="0" bIns="0" rIns="0">
            <a:spAutoFit/>
          </a:bodyPr>
          <a:lstStyle/>
          <a:p>
            <a:pPr algn="ctr">
              <a:lnSpc>
                <a:spcPts val="4226"/>
              </a:lnSpc>
              <a:spcBef>
                <a:spcPct val="0"/>
              </a:spcBef>
            </a:pPr>
            <a:r>
              <a:rPr lang="en-US" sz="3062">
                <a:solidFill>
                  <a:srgbClr val="000000"/>
                </a:solidFill>
                <a:latin typeface="DM Sans Bold"/>
              </a:rPr>
              <a:t>Testing Phase</a:t>
            </a:r>
          </a:p>
        </p:txBody>
      </p:sp>
      <p:sp>
        <p:nvSpPr>
          <p:cNvPr name="TextBox 28" id="28"/>
          <p:cNvSpPr txBox="true"/>
          <p:nvPr/>
        </p:nvSpPr>
        <p:spPr>
          <a:xfrm rot="0">
            <a:off x="12793604" y="6901565"/>
            <a:ext cx="2571205" cy="1057784"/>
          </a:xfrm>
          <a:prstGeom prst="rect">
            <a:avLst/>
          </a:prstGeom>
        </p:spPr>
        <p:txBody>
          <a:bodyPr anchor="t" rtlCol="false" tIns="0" lIns="0" bIns="0" rIns="0">
            <a:spAutoFit/>
          </a:bodyPr>
          <a:lstStyle/>
          <a:p>
            <a:pPr algn="ctr">
              <a:lnSpc>
                <a:spcPts val="4226"/>
              </a:lnSpc>
              <a:spcBef>
                <a:spcPct val="0"/>
              </a:spcBef>
            </a:pPr>
            <a:r>
              <a:rPr lang="en-US" sz="3062">
                <a:solidFill>
                  <a:srgbClr val="000000"/>
                </a:solidFill>
                <a:latin typeface="DM Sans Bold"/>
              </a:rPr>
              <a:t>Verification Stage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524102"/>
            <a:ext cx="6588554" cy="5238797"/>
          </a:xfrm>
          <a:custGeom>
            <a:avLst/>
            <a:gdLst/>
            <a:ahLst/>
            <a:cxnLst/>
            <a:rect r="r" b="b" t="t" l="l"/>
            <a:pathLst>
              <a:path h="5238797" w="6588554">
                <a:moveTo>
                  <a:pt x="0" y="0"/>
                </a:moveTo>
                <a:lnTo>
                  <a:pt x="6588554" y="0"/>
                </a:lnTo>
                <a:lnTo>
                  <a:pt x="6588554" y="5238796"/>
                </a:lnTo>
                <a:lnTo>
                  <a:pt x="0" y="5238796"/>
                </a:lnTo>
                <a:lnTo>
                  <a:pt x="0" y="0"/>
                </a:lnTo>
                <a:close/>
              </a:path>
            </a:pathLst>
          </a:custGeom>
          <a:blipFill>
            <a:blip r:embed="rId6"/>
            <a:stretch>
              <a:fillRect l="-3077" t="0" r="-3077" b="0"/>
            </a:stretch>
          </a:blipFill>
        </p:spPr>
      </p:sp>
      <p:sp>
        <p:nvSpPr>
          <p:cNvPr name="TextBox 5" id="5"/>
          <p:cNvSpPr txBox="true"/>
          <p:nvPr/>
        </p:nvSpPr>
        <p:spPr>
          <a:xfrm rot="0">
            <a:off x="6830047" y="254056"/>
            <a:ext cx="8238902" cy="1225446"/>
          </a:xfrm>
          <a:prstGeom prst="rect">
            <a:avLst/>
          </a:prstGeom>
        </p:spPr>
        <p:txBody>
          <a:bodyPr anchor="t" rtlCol="false" tIns="0" lIns="0" bIns="0" rIns="0">
            <a:spAutoFit/>
          </a:bodyPr>
          <a:lstStyle/>
          <a:p>
            <a:pPr>
              <a:lnSpc>
                <a:spcPts val="4770"/>
              </a:lnSpc>
            </a:pPr>
            <a:r>
              <a:rPr lang="en-US" sz="3975">
                <a:solidFill>
                  <a:srgbClr val="FFFFFF"/>
                </a:solidFill>
                <a:latin typeface="Now Bold"/>
              </a:rPr>
              <a:t>RESULT AND DISCUSSION </a:t>
            </a:r>
          </a:p>
          <a:p>
            <a:pPr algn="l" marL="0" indent="0" lvl="0">
              <a:lnSpc>
                <a:spcPts val="4770"/>
              </a:lnSpc>
              <a:spcBef>
                <a:spcPct val="0"/>
              </a:spcBef>
            </a:pPr>
          </a:p>
        </p:txBody>
      </p:sp>
      <p:sp>
        <p:nvSpPr>
          <p:cNvPr name="TextBox 6" id="6"/>
          <p:cNvSpPr txBox="true"/>
          <p:nvPr/>
        </p:nvSpPr>
        <p:spPr>
          <a:xfrm rot="0">
            <a:off x="6830047" y="1167333"/>
            <a:ext cx="7002497" cy="1036068"/>
          </a:xfrm>
          <a:prstGeom prst="rect">
            <a:avLst/>
          </a:prstGeom>
        </p:spPr>
        <p:txBody>
          <a:bodyPr anchor="t" rtlCol="false" tIns="0" lIns="0" bIns="0" rIns="0">
            <a:spAutoFit/>
          </a:bodyPr>
          <a:lstStyle/>
          <a:p>
            <a:pPr marL="0" indent="0" lvl="0">
              <a:lnSpc>
                <a:spcPts val="4155"/>
              </a:lnSpc>
              <a:spcBef>
                <a:spcPct val="0"/>
              </a:spcBef>
            </a:pPr>
            <a:r>
              <a:rPr lang="en-US" sz="3011">
                <a:solidFill>
                  <a:srgbClr val="4BD1FB"/>
                </a:solidFill>
                <a:latin typeface="DM Sans Bold"/>
              </a:rPr>
              <a:t>Identification of Original and Fake Signatures:</a:t>
            </a:r>
          </a:p>
        </p:txBody>
      </p:sp>
      <p:sp>
        <p:nvSpPr>
          <p:cNvPr name="TextBox 7" id="7"/>
          <p:cNvSpPr txBox="true"/>
          <p:nvPr/>
        </p:nvSpPr>
        <p:spPr>
          <a:xfrm rot="0">
            <a:off x="6830047" y="2165302"/>
            <a:ext cx="7867281" cy="1103809"/>
          </a:xfrm>
          <a:prstGeom prst="rect">
            <a:avLst/>
          </a:prstGeom>
        </p:spPr>
        <p:txBody>
          <a:bodyPr anchor="t" rtlCol="false" tIns="0" lIns="0" bIns="0" rIns="0">
            <a:spAutoFit/>
          </a:bodyPr>
          <a:lstStyle/>
          <a:p>
            <a:pPr>
              <a:lnSpc>
                <a:spcPts val="2940"/>
              </a:lnSpc>
              <a:spcBef>
                <a:spcPct val="0"/>
              </a:spcBef>
            </a:pPr>
            <a:r>
              <a:rPr lang="en-US" sz="2131">
                <a:solidFill>
                  <a:srgbClr val="FFFFFF"/>
                </a:solidFill>
                <a:latin typeface="DM Sans"/>
              </a:rPr>
              <a:t>Th</a:t>
            </a:r>
            <a:r>
              <a:rPr lang="en-US" sz="2131" strike="noStrike" u="none">
                <a:solidFill>
                  <a:srgbClr val="FFFFFF"/>
                </a:solidFill>
                <a:latin typeface="DM Sans"/>
              </a:rPr>
              <a:t>e project aims to distinguish between original and fake signatures through an offline signature verification system.</a:t>
            </a:r>
          </a:p>
          <a:p>
            <a:pPr marL="0" indent="0" lvl="0">
              <a:lnSpc>
                <a:spcPts val="2940"/>
              </a:lnSpc>
              <a:spcBef>
                <a:spcPct val="0"/>
              </a:spcBef>
            </a:pPr>
          </a:p>
        </p:txBody>
      </p:sp>
      <p:sp>
        <p:nvSpPr>
          <p:cNvPr name="TextBox 8" id="8"/>
          <p:cNvSpPr txBox="true"/>
          <p:nvPr/>
        </p:nvSpPr>
        <p:spPr>
          <a:xfrm rot="0">
            <a:off x="6847387" y="3248497"/>
            <a:ext cx="4402447" cy="520256"/>
          </a:xfrm>
          <a:prstGeom prst="rect">
            <a:avLst/>
          </a:prstGeom>
        </p:spPr>
        <p:txBody>
          <a:bodyPr anchor="t" rtlCol="false" tIns="0" lIns="0" bIns="0" rIns="0">
            <a:spAutoFit/>
          </a:bodyPr>
          <a:lstStyle/>
          <a:p>
            <a:pPr marL="0" indent="0" lvl="0">
              <a:lnSpc>
                <a:spcPts val="4243"/>
              </a:lnSpc>
              <a:spcBef>
                <a:spcPct val="0"/>
              </a:spcBef>
            </a:pPr>
            <a:r>
              <a:rPr lang="en-US" sz="3074">
                <a:solidFill>
                  <a:srgbClr val="4BD1FB"/>
                </a:solidFill>
                <a:latin typeface="DM Sans Bold"/>
              </a:rPr>
              <a:t>Training Phase</a:t>
            </a:r>
          </a:p>
        </p:txBody>
      </p:sp>
      <p:sp>
        <p:nvSpPr>
          <p:cNvPr name="TextBox 9" id="9"/>
          <p:cNvSpPr txBox="true"/>
          <p:nvPr/>
        </p:nvSpPr>
        <p:spPr>
          <a:xfrm rot="0">
            <a:off x="6847387" y="3825903"/>
            <a:ext cx="6985157" cy="1846759"/>
          </a:xfrm>
          <a:prstGeom prst="rect">
            <a:avLst/>
          </a:prstGeom>
        </p:spPr>
        <p:txBody>
          <a:bodyPr anchor="t" rtlCol="false" tIns="0" lIns="0" bIns="0" rIns="0">
            <a:spAutoFit/>
          </a:bodyPr>
          <a:lstStyle/>
          <a:p>
            <a:pPr>
              <a:lnSpc>
                <a:spcPts val="2940"/>
              </a:lnSpc>
            </a:pPr>
            <a:r>
              <a:rPr lang="en-US" sz="2131">
                <a:solidFill>
                  <a:srgbClr val="FFFFFF"/>
                </a:solidFill>
                <a:latin typeface="DM Sans"/>
              </a:rPr>
              <a:t>Training effectiveness depends on data size, quantity, and type. Our test set size is relatively smaller compared to general machine learning datasets, impacting training dynamics.</a:t>
            </a:r>
          </a:p>
          <a:p>
            <a:pPr marL="0" indent="0" lvl="0">
              <a:lnSpc>
                <a:spcPts val="2940"/>
              </a:lnSpc>
              <a:spcBef>
                <a:spcPct val="0"/>
              </a:spcBef>
            </a:pPr>
          </a:p>
        </p:txBody>
      </p:sp>
      <p:sp>
        <p:nvSpPr>
          <p:cNvPr name="TextBox 10" id="10"/>
          <p:cNvSpPr txBox="true"/>
          <p:nvPr/>
        </p:nvSpPr>
        <p:spPr>
          <a:xfrm rot="0">
            <a:off x="6830047" y="5422974"/>
            <a:ext cx="5621907" cy="520256"/>
          </a:xfrm>
          <a:prstGeom prst="rect">
            <a:avLst/>
          </a:prstGeom>
        </p:spPr>
        <p:txBody>
          <a:bodyPr anchor="t" rtlCol="false" tIns="0" lIns="0" bIns="0" rIns="0">
            <a:spAutoFit/>
          </a:bodyPr>
          <a:lstStyle/>
          <a:p>
            <a:pPr marL="0" indent="0" lvl="0">
              <a:lnSpc>
                <a:spcPts val="4243"/>
              </a:lnSpc>
              <a:spcBef>
                <a:spcPct val="0"/>
              </a:spcBef>
            </a:pPr>
            <a:r>
              <a:rPr lang="en-US" sz="3074">
                <a:solidFill>
                  <a:srgbClr val="4BD1FB"/>
                </a:solidFill>
                <a:latin typeface="DM Sans Bold"/>
              </a:rPr>
              <a:t>Human Action Variability</a:t>
            </a:r>
          </a:p>
        </p:txBody>
      </p:sp>
      <p:sp>
        <p:nvSpPr>
          <p:cNvPr name="TextBox 11" id="11"/>
          <p:cNvSpPr txBox="true"/>
          <p:nvPr/>
        </p:nvSpPr>
        <p:spPr>
          <a:xfrm rot="0">
            <a:off x="6830047" y="6000380"/>
            <a:ext cx="7002497" cy="1103809"/>
          </a:xfrm>
          <a:prstGeom prst="rect">
            <a:avLst/>
          </a:prstGeom>
        </p:spPr>
        <p:txBody>
          <a:bodyPr anchor="t" rtlCol="false" tIns="0" lIns="0" bIns="0" rIns="0">
            <a:spAutoFit/>
          </a:bodyPr>
          <a:lstStyle/>
          <a:p>
            <a:pPr>
              <a:lnSpc>
                <a:spcPts val="2940"/>
              </a:lnSpc>
              <a:spcBef>
                <a:spcPct val="0"/>
              </a:spcBef>
            </a:pPr>
            <a:r>
              <a:rPr lang="en-US" sz="2131">
                <a:solidFill>
                  <a:srgbClr val="FFFFFF"/>
                </a:solidFill>
                <a:latin typeface="DM Sans"/>
              </a:rPr>
              <a:t>Signatu</a:t>
            </a:r>
            <a:r>
              <a:rPr lang="en-US" sz="2131" strike="noStrike" u="none">
                <a:solidFill>
                  <a:srgbClr val="FFFFFF"/>
                </a:solidFill>
                <a:latin typeface="DM Sans"/>
              </a:rPr>
              <a:t>res, being human-generated, are prone to variations and mistakes, even from the same individual.</a:t>
            </a:r>
          </a:p>
          <a:p>
            <a:pPr marL="0" indent="0" lvl="0">
              <a:lnSpc>
                <a:spcPts val="2940"/>
              </a:lnSpc>
              <a:spcBef>
                <a:spcPct val="0"/>
              </a:spcBef>
            </a:pPr>
          </a:p>
        </p:txBody>
      </p:sp>
      <p:sp>
        <p:nvSpPr>
          <p:cNvPr name="TextBox 12" id="12"/>
          <p:cNvSpPr txBox="true"/>
          <p:nvPr/>
        </p:nvSpPr>
        <p:spPr>
          <a:xfrm rot="0">
            <a:off x="6830047" y="6921942"/>
            <a:ext cx="5621907" cy="520256"/>
          </a:xfrm>
          <a:prstGeom prst="rect">
            <a:avLst/>
          </a:prstGeom>
        </p:spPr>
        <p:txBody>
          <a:bodyPr anchor="t" rtlCol="false" tIns="0" lIns="0" bIns="0" rIns="0">
            <a:spAutoFit/>
          </a:bodyPr>
          <a:lstStyle/>
          <a:p>
            <a:pPr marL="0" indent="0" lvl="0">
              <a:lnSpc>
                <a:spcPts val="4243"/>
              </a:lnSpc>
              <a:spcBef>
                <a:spcPct val="0"/>
              </a:spcBef>
            </a:pPr>
            <a:r>
              <a:rPr lang="en-US" sz="3074">
                <a:solidFill>
                  <a:srgbClr val="4BD1FB"/>
                </a:solidFill>
                <a:latin typeface="DM Sans Bold"/>
              </a:rPr>
              <a:t>Test Phase Challenges</a:t>
            </a:r>
          </a:p>
        </p:txBody>
      </p:sp>
      <p:sp>
        <p:nvSpPr>
          <p:cNvPr name="TextBox 13" id="13"/>
          <p:cNvSpPr txBox="true"/>
          <p:nvPr/>
        </p:nvSpPr>
        <p:spPr>
          <a:xfrm rot="0">
            <a:off x="6830047" y="7499349"/>
            <a:ext cx="7002497" cy="1103612"/>
          </a:xfrm>
          <a:prstGeom prst="rect">
            <a:avLst/>
          </a:prstGeom>
        </p:spPr>
        <p:txBody>
          <a:bodyPr anchor="t" rtlCol="false" tIns="0" lIns="0" bIns="0" rIns="0">
            <a:spAutoFit/>
          </a:bodyPr>
          <a:lstStyle/>
          <a:p>
            <a:pPr>
              <a:lnSpc>
                <a:spcPts val="2952"/>
              </a:lnSpc>
              <a:spcBef>
                <a:spcPct val="0"/>
              </a:spcBef>
            </a:pPr>
            <a:r>
              <a:rPr lang="en-US" sz="2139">
                <a:solidFill>
                  <a:srgbClr val="FFFFFF"/>
                </a:solidFill>
                <a:latin typeface="DM Sans"/>
              </a:rPr>
              <a:t>Mistakes du</a:t>
            </a:r>
            <a:r>
              <a:rPr lang="en-US" sz="2139" strike="noStrike" u="none">
                <a:solidFill>
                  <a:srgbClr val="FFFFFF"/>
                </a:solidFill>
                <a:latin typeface="DM Sans"/>
              </a:rPr>
              <a:t>ring testing may lead to isolated verification failures.</a:t>
            </a:r>
          </a:p>
          <a:p>
            <a:pPr marL="0" indent="0" lvl="0">
              <a:lnSpc>
                <a:spcPts val="2952"/>
              </a:lnSpc>
              <a:spcBef>
                <a:spcPct val="0"/>
              </a:spcBef>
            </a:pPr>
          </a:p>
        </p:txBody>
      </p:sp>
      <p:sp>
        <p:nvSpPr>
          <p:cNvPr name="TextBox 14" id="14"/>
          <p:cNvSpPr txBox="true"/>
          <p:nvPr/>
        </p:nvSpPr>
        <p:spPr>
          <a:xfrm rot="0">
            <a:off x="6847387" y="8420910"/>
            <a:ext cx="5621907" cy="520256"/>
          </a:xfrm>
          <a:prstGeom prst="rect">
            <a:avLst/>
          </a:prstGeom>
        </p:spPr>
        <p:txBody>
          <a:bodyPr anchor="t" rtlCol="false" tIns="0" lIns="0" bIns="0" rIns="0">
            <a:spAutoFit/>
          </a:bodyPr>
          <a:lstStyle/>
          <a:p>
            <a:pPr marL="0" indent="0" lvl="0">
              <a:lnSpc>
                <a:spcPts val="4243"/>
              </a:lnSpc>
              <a:spcBef>
                <a:spcPct val="0"/>
              </a:spcBef>
            </a:pPr>
            <a:r>
              <a:rPr lang="en-US" sz="3074">
                <a:solidFill>
                  <a:srgbClr val="4BD1FB"/>
                </a:solidFill>
                <a:latin typeface="DM Sans Bold"/>
              </a:rPr>
              <a:t>Training Phase Impact</a:t>
            </a:r>
          </a:p>
        </p:txBody>
      </p:sp>
      <p:sp>
        <p:nvSpPr>
          <p:cNvPr name="TextBox 15" id="15"/>
          <p:cNvSpPr txBox="true"/>
          <p:nvPr/>
        </p:nvSpPr>
        <p:spPr>
          <a:xfrm rot="0">
            <a:off x="6873401" y="8998317"/>
            <a:ext cx="7823928" cy="1103612"/>
          </a:xfrm>
          <a:prstGeom prst="rect">
            <a:avLst/>
          </a:prstGeom>
        </p:spPr>
        <p:txBody>
          <a:bodyPr anchor="t" rtlCol="false" tIns="0" lIns="0" bIns="0" rIns="0">
            <a:spAutoFit/>
          </a:bodyPr>
          <a:lstStyle/>
          <a:p>
            <a:pPr marL="0" indent="0" lvl="0">
              <a:lnSpc>
                <a:spcPts val="2952"/>
              </a:lnSpc>
              <a:spcBef>
                <a:spcPct val="0"/>
              </a:spcBef>
            </a:pPr>
            <a:r>
              <a:rPr lang="en-US" sz="2139">
                <a:solidFill>
                  <a:srgbClr val="FFFFFF"/>
                </a:solidFill>
                <a:latin typeface="DM Sans"/>
              </a:rPr>
              <a:t>Mistakes made during the training phase can have a cumulative effect, leading to a decrease in overall verification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028700" y="272983"/>
            <a:ext cx="5297005" cy="971550"/>
          </a:xfrm>
          <a:prstGeom prst="rect">
            <a:avLst/>
          </a:prstGeom>
        </p:spPr>
        <p:txBody>
          <a:bodyPr anchor="t" rtlCol="false" tIns="0" lIns="0" bIns="0" rIns="0">
            <a:spAutoFit/>
          </a:bodyPr>
          <a:lstStyle/>
          <a:p>
            <a:pPr marL="0" indent="0" lvl="0">
              <a:lnSpc>
                <a:spcPts val="7615"/>
              </a:lnSpc>
              <a:spcBef>
                <a:spcPct val="0"/>
              </a:spcBef>
            </a:pPr>
            <a:r>
              <a:rPr lang="en-US" sz="6346">
                <a:solidFill>
                  <a:srgbClr val="FFFFFF"/>
                </a:solidFill>
                <a:latin typeface="Montserrat Ultra-Bold"/>
              </a:rPr>
              <a:t>Conclusion</a:t>
            </a:r>
          </a:p>
        </p:txBody>
      </p:sp>
      <p:sp>
        <p:nvSpPr>
          <p:cNvPr name="TextBox 3" id="3"/>
          <p:cNvSpPr txBox="true"/>
          <p:nvPr/>
        </p:nvSpPr>
        <p:spPr>
          <a:xfrm rot="0">
            <a:off x="452632" y="1662674"/>
            <a:ext cx="10289038" cy="8185623"/>
          </a:xfrm>
          <a:prstGeom prst="rect">
            <a:avLst/>
          </a:prstGeom>
        </p:spPr>
        <p:txBody>
          <a:bodyPr anchor="t" rtlCol="false" tIns="0" lIns="0" bIns="0" rIns="0">
            <a:spAutoFit/>
          </a:bodyPr>
          <a:lstStyle/>
          <a:p>
            <a:pPr algn="just">
              <a:lnSpc>
                <a:spcPts val="3243"/>
              </a:lnSpc>
            </a:pPr>
            <a:r>
              <a:rPr lang="en-US" sz="2350">
                <a:solidFill>
                  <a:srgbClr val="FFFFFF"/>
                </a:solidFill>
                <a:latin typeface="Montserrat"/>
              </a:rPr>
              <a:t>In the realm of signature verification, the successful implementation of our offline system marks a significant stride towards enhancing authentication processes. Our system, leveraging geometric measures and machine learning algorithms, has demonstrated commendable accuracy and robustness in verifying static signature images.</a:t>
            </a:r>
          </a:p>
          <a:p>
            <a:pPr>
              <a:lnSpc>
                <a:spcPts val="3243"/>
              </a:lnSpc>
            </a:pPr>
          </a:p>
          <a:p>
            <a:pPr algn="just">
              <a:lnSpc>
                <a:spcPts val="3243"/>
              </a:lnSpc>
            </a:pPr>
            <a:r>
              <a:rPr lang="en-US" sz="2350">
                <a:solidFill>
                  <a:srgbClr val="FFFFFF"/>
                </a:solidFill>
                <a:latin typeface="Montserrat"/>
              </a:rPr>
              <a:t>Drawing inspiration from the research paper on Automatic Signature Stability Analysis and Verification Using Local Features, we acknowledge the importance of considering local features in signature stability analysis. Incorporating such insights into our methodology will be pivotal as we delve into the realm of hand-drawn signatures, leveraging the vast dataset potential and user convenience that this approach offers.</a:t>
            </a:r>
          </a:p>
          <a:p>
            <a:pPr algn="just">
              <a:lnSpc>
                <a:spcPts val="3243"/>
              </a:lnSpc>
            </a:pPr>
          </a:p>
          <a:p>
            <a:pPr algn="just">
              <a:lnSpc>
                <a:spcPts val="3243"/>
              </a:lnSpc>
              <a:spcBef>
                <a:spcPct val="0"/>
              </a:spcBef>
            </a:pPr>
            <a:r>
              <a:rPr lang="en-US" sz="2350">
                <a:solidFill>
                  <a:srgbClr val="FFFFFF"/>
                </a:solidFill>
                <a:latin typeface="Montserrat"/>
              </a:rPr>
              <a:t>Ultimately, our journey in signature verification is a testament to the evolving landscape of authentication technologies. By continually pushing boundaries and embracing new methodologies, we strive to enhance security while ensuring seamless user experiences in digital transactions.</a:t>
            </a:r>
          </a:p>
        </p:txBody>
      </p:sp>
      <p:sp>
        <p:nvSpPr>
          <p:cNvPr name="Freeform 4" id="4"/>
          <p:cNvSpPr/>
          <p:nvPr/>
        </p:nvSpPr>
        <p:spPr>
          <a:xfrm flipH="false" flipV="false" rot="0">
            <a:off x="10977591" y="3416226"/>
            <a:ext cx="7310409" cy="5491152"/>
          </a:xfrm>
          <a:custGeom>
            <a:avLst/>
            <a:gdLst/>
            <a:ahLst/>
            <a:cxnLst/>
            <a:rect r="r" b="b" t="t" l="l"/>
            <a:pathLst>
              <a:path h="5491152" w="7310409">
                <a:moveTo>
                  <a:pt x="0" y="0"/>
                </a:moveTo>
                <a:lnTo>
                  <a:pt x="7310409" y="0"/>
                </a:lnTo>
                <a:lnTo>
                  <a:pt x="7310409" y="5491151"/>
                </a:lnTo>
                <a:lnTo>
                  <a:pt x="0" y="5491151"/>
                </a:lnTo>
                <a:lnTo>
                  <a:pt x="0" y="0"/>
                </a:lnTo>
                <a:close/>
              </a:path>
            </a:pathLst>
          </a:custGeom>
          <a:blipFill>
            <a:blip r:embed="rId2"/>
            <a:stretch>
              <a:fillRect l="-21058" t="-10148" r="-6943" b="-628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577292" y="4931646"/>
            <a:ext cx="10710708" cy="5355354"/>
          </a:xfrm>
          <a:custGeom>
            <a:avLst/>
            <a:gdLst/>
            <a:ahLst/>
            <a:cxnLst/>
            <a:rect r="r" b="b" t="t" l="l"/>
            <a:pathLst>
              <a:path h="5355354" w="10710708">
                <a:moveTo>
                  <a:pt x="0" y="0"/>
                </a:moveTo>
                <a:lnTo>
                  <a:pt x="10710708" y="0"/>
                </a:lnTo>
                <a:lnTo>
                  <a:pt x="10710708" y="5355354"/>
                </a:lnTo>
                <a:lnTo>
                  <a:pt x="0" y="5355354"/>
                </a:lnTo>
                <a:lnTo>
                  <a:pt x="0" y="0"/>
                </a:lnTo>
                <a:close/>
              </a:path>
            </a:pathLst>
          </a:custGeom>
          <a:blipFill>
            <a:blip r:embed="rId4"/>
            <a:stretch>
              <a:fillRect l="0" t="0" r="0" b="0"/>
            </a:stretch>
          </a:blipFill>
        </p:spPr>
      </p:sp>
      <p:sp>
        <p:nvSpPr>
          <p:cNvPr name="TextBox 5" id="5"/>
          <p:cNvSpPr txBox="true"/>
          <p:nvPr/>
        </p:nvSpPr>
        <p:spPr>
          <a:xfrm rot="0">
            <a:off x="2712294" y="1982424"/>
            <a:ext cx="10220352" cy="1668784"/>
          </a:xfrm>
          <a:prstGeom prst="rect">
            <a:avLst/>
          </a:prstGeom>
        </p:spPr>
        <p:txBody>
          <a:bodyPr anchor="t" rtlCol="false" tIns="0" lIns="0" bIns="0" rIns="0">
            <a:spAutoFit/>
          </a:bodyPr>
          <a:lstStyle/>
          <a:p>
            <a:pPr marL="0" indent="0" lvl="0">
              <a:lnSpc>
                <a:spcPts val="13528"/>
              </a:lnSpc>
            </a:pPr>
            <a:r>
              <a:rPr lang="en-US" sz="9663" spc="589">
                <a:solidFill>
                  <a:srgbClr val="FFFFFF"/>
                </a:solidFill>
                <a:latin typeface="Now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DAGCxN6KbXM</dc:identifier>
  <dcterms:modified xsi:type="dcterms:W3CDTF">2011-08-01T06:04:30Z</dcterms:modified>
  <cp:revision>1</cp:revision>
  <dc:title>Signature Identification</dc:title>
</cp:coreProperties>
</file>